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57" r:id="rId5"/>
    <p:sldId id="267" r:id="rId6"/>
    <p:sldId id="258" r:id="rId7"/>
    <p:sldId id="268" r:id="rId8"/>
    <p:sldId id="261"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AB8203-7553-4A09-803C-EA611B99026A}" type="datetimeFigureOut">
              <a:rPr lang="en-US" smtClean="0"/>
              <a:pPr/>
              <a:t>4/18/2010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AB8203-7553-4A09-803C-EA611B99026A}" type="datetimeFigureOut">
              <a:rPr lang="en-US" smtClean="0"/>
              <a:pPr/>
              <a:t>4/18/2010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AB8203-7553-4A09-803C-EA611B99026A}" type="datetimeFigureOut">
              <a:rPr lang="en-US" smtClean="0"/>
              <a:pPr/>
              <a:t>4/18/2010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AB8203-7553-4A09-803C-EA611B99026A}" type="datetimeFigureOut">
              <a:rPr lang="en-US" smtClean="0"/>
              <a:pPr/>
              <a:t>4/18/2010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AB8203-7553-4A09-803C-EA611B99026A}" type="datetimeFigureOut">
              <a:rPr lang="en-US" smtClean="0"/>
              <a:pPr/>
              <a:t>4/18/2010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AB8203-7553-4A09-803C-EA611B99026A}" type="datetimeFigureOut">
              <a:rPr lang="en-US" smtClean="0"/>
              <a:pPr/>
              <a:t>4/18/2010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AB8203-7553-4A09-803C-EA611B99026A}" type="datetimeFigureOut">
              <a:rPr lang="en-US" smtClean="0"/>
              <a:pPr/>
              <a:t>4/18/2010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AB8203-7553-4A09-803C-EA611B99026A}" type="datetimeFigureOut">
              <a:rPr lang="en-US" smtClean="0"/>
              <a:pPr/>
              <a:t>4/18/2010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AB8203-7553-4A09-803C-EA611B99026A}" type="datetimeFigureOut">
              <a:rPr lang="en-US" smtClean="0"/>
              <a:pPr/>
              <a:t>4/18/2010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AB8203-7553-4A09-803C-EA611B99026A}" type="datetimeFigureOut">
              <a:rPr lang="en-US" smtClean="0"/>
              <a:pPr/>
              <a:t>4/18/2010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AB8203-7553-4A09-803C-EA611B99026A}" type="datetimeFigureOut">
              <a:rPr lang="en-US" smtClean="0"/>
              <a:pPr/>
              <a:t>4/18/2010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D23810-4560-4D75-9FA1-5D4FFD119DC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AB8203-7553-4A09-803C-EA611B99026A}" type="datetimeFigureOut">
              <a:rPr lang="en-US" smtClean="0"/>
              <a:pPr/>
              <a:t>4/18/2010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D23810-4560-4D75-9FA1-5D4FFD119DC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youtube.com/watch?v=A2JUuQOlEzs"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Substance Abuse </a:t>
            </a:r>
            <a:br>
              <a:rPr lang="en-US" dirty="0" smtClean="0"/>
            </a:br>
            <a:r>
              <a:rPr lang="en-US" dirty="0" smtClean="0"/>
              <a:t>Pregnancy </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685800"/>
            <a:ext cx="5105400" cy="5201424"/>
          </a:xfrm>
          <a:prstGeom prst="rect">
            <a:avLst/>
          </a:prstGeom>
        </p:spPr>
        <p:txBody>
          <a:bodyPr wrap="square">
            <a:spAutoFit/>
          </a:bodyPr>
          <a:lstStyle/>
          <a:p>
            <a:pPr algn="ctr"/>
            <a:r>
              <a:rPr lang="en-US" sz="3600" b="1" dirty="0" smtClean="0"/>
              <a:t>Numbers that can help you locate a treatment center include:</a:t>
            </a:r>
          </a:p>
          <a:p>
            <a:pPr algn="ctr"/>
            <a:endParaRPr lang="en-US" sz="3200" dirty="0" smtClean="0"/>
          </a:p>
          <a:p>
            <a:pPr algn="ctr"/>
            <a:r>
              <a:rPr lang="en-US" sz="3200" b="1" i="1" dirty="0" smtClean="0"/>
              <a:t>National Drug Help Hotline </a:t>
            </a:r>
          </a:p>
          <a:p>
            <a:pPr algn="ctr"/>
            <a:r>
              <a:rPr lang="en-US" sz="3200" dirty="0" smtClean="0"/>
              <a:t>1-800-662-4357</a:t>
            </a:r>
          </a:p>
          <a:p>
            <a:pPr algn="ctr"/>
            <a:endParaRPr lang="en-US" sz="3200" dirty="0" smtClean="0"/>
          </a:p>
          <a:p>
            <a:pPr algn="ctr"/>
            <a:r>
              <a:rPr lang="en-US" sz="3200" b="1" i="1" dirty="0" smtClean="0"/>
              <a:t>National Alcohol and Drug Dependence </a:t>
            </a:r>
            <a:r>
              <a:rPr lang="en-US" sz="3200" b="1" i="1" dirty="0" err="1" smtClean="0"/>
              <a:t>Hopeline</a:t>
            </a:r>
            <a:r>
              <a:rPr lang="en-US" sz="3200" b="1" i="1" dirty="0" smtClean="0"/>
              <a:t> </a:t>
            </a:r>
          </a:p>
          <a:p>
            <a:pPr algn="ctr"/>
            <a:r>
              <a:rPr lang="en-US" sz="3200" dirty="0" smtClean="0"/>
              <a:t>1-800-622-2255</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Baby Jonah</a:t>
            </a:r>
            <a:endParaRPr lang="en-US" dirty="0"/>
          </a:p>
        </p:txBody>
      </p:sp>
      <p:sp>
        <p:nvSpPr>
          <p:cNvPr id="3" name="Content Placeholder 2"/>
          <p:cNvSpPr>
            <a:spLocks noGrp="1"/>
          </p:cNvSpPr>
          <p:nvPr>
            <p:ph sz="half" idx="1"/>
          </p:nvPr>
        </p:nvSpPr>
        <p:spPr/>
        <p:txBody>
          <a:bodyPr>
            <a:normAutofit fontScale="55000" lnSpcReduction="20000"/>
          </a:bodyPr>
          <a:lstStyle/>
          <a:p>
            <a:endParaRPr lang="en-US" dirty="0" smtClean="0"/>
          </a:p>
          <a:p>
            <a:endParaRPr lang="en-US" dirty="0" smtClean="0"/>
          </a:p>
        </p:txBody>
      </p:sp>
      <p:sp>
        <p:nvSpPr>
          <p:cNvPr id="4" name="Content Placeholder 3"/>
          <p:cNvSpPr>
            <a:spLocks noGrp="1"/>
          </p:cNvSpPr>
          <p:nvPr>
            <p:ph sz="half" idx="2"/>
          </p:nvPr>
        </p:nvSpPr>
        <p:spPr/>
        <p:txBody>
          <a:bodyPr>
            <a:normAutofit fontScale="55000" lnSpcReduction="20000"/>
          </a:bodyPr>
          <a:lstStyle/>
          <a:p>
            <a:pPr>
              <a:buNone/>
            </a:pPr>
            <a:r>
              <a:rPr lang="en-US" i="1" dirty="0" smtClean="0"/>
              <a:t>	</a:t>
            </a:r>
          </a:p>
          <a:p>
            <a:pPr>
              <a:buNone/>
            </a:pPr>
            <a:r>
              <a:rPr lang="en-US" sz="3600" i="1" dirty="0" smtClean="0"/>
              <a:t>	Jonah’s mother was a heroin addict. Shortly after birth, it was obvious Jonah was in withdrawal. His jittery movements and crying persisted for the next 2 days and there was little anyone could do to console him. He scratched his face trying to get his hands to his mouth. His knees and elbows were rubbed raw from his agitated movements, and the muscles in his tiny legs were so stiff that it was difficult to straighten his legs to diaper him. </a:t>
            </a:r>
            <a:endParaRPr lang="en-US" sz="3600" dirty="0" smtClean="0"/>
          </a:p>
          <a:p>
            <a:pPr>
              <a:buNone/>
            </a:pPr>
            <a:endParaRPr lang="en-US" dirty="0"/>
          </a:p>
        </p:txBody>
      </p:sp>
      <p:pic>
        <p:nvPicPr>
          <p:cNvPr id="5" name="Picture 4" descr="Picture of pregnant woman"/>
          <p:cNvPicPr/>
          <p:nvPr/>
        </p:nvPicPr>
        <p:blipFill>
          <a:blip r:embed="rId2" cstate="print"/>
          <a:srcRect/>
          <a:stretch>
            <a:fillRect/>
          </a:stretch>
        </p:blipFill>
        <p:spPr bwMode="auto">
          <a:xfrm>
            <a:off x="1219200" y="1828800"/>
            <a:ext cx="2590800" cy="3962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838200"/>
            <a:ext cx="6629400" cy="4801314"/>
          </a:xfrm>
          <a:prstGeom prst="rect">
            <a:avLst/>
          </a:prstGeom>
        </p:spPr>
        <p:txBody>
          <a:bodyPr wrap="square">
            <a:spAutoFit/>
          </a:bodyPr>
          <a:lstStyle/>
          <a:p>
            <a:pPr algn="ctr"/>
            <a:r>
              <a:rPr lang="en-US" sz="3600" dirty="0" smtClean="0"/>
              <a:t>The full extent of the effects of prenatal drug exposure on a child is not known, however studies show that various drugs of abuse may result in </a:t>
            </a:r>
            <a:r>
              <a:rPr lang="en-US" sz="3600" b="1" i="1" dirty="0" smtClean="0"/>
              <a:t>premature birth, miscarriage, low birth weight, and a variety of behavioral and cognitive problems</a:t>
            </a:r>
            <a:r>
              <a:rPr lang="en-US" sz="3600" dirty="0" smtClean="0"/>
              <a:t>.</a:t>
            </a:r>
          </a:p>
          <a:p>
            <a:r>
              <a:rPr lang="en-US" dirty="0" smtClean="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Drugs that may have adverse prenatal effects: </a:t>
            </a:r>
            <a:endParaRPr lang="en-US" dirty="0"/>
          </a:p>
        </p:txBody>
      </p:sp>
      <p:sp>
        <p:nvSpPr>
          <p:cNvPr id="3" name="Content Placeholder 2"/>
          <p:cNvSpPr>
            <a:spLocks noGrp="1"/>
          </p:cNvSpPr>
          <p:nvPr>
            <p:ph idx="1"/>
          </p:nvPr>
        </p:nvSpPr>
        <p:spPr>
          <a:xfrm>
            <a:off x="1371600" y="990600"/>
            <a:ext cx="5943600" cy="5029200"/>
          </a:xfrm>
        </p:spPr>
        <p:txBody>
          <a:bodyPr>
            <a:normAutofit fontScale="92500" lnSpcReduction="20000"/>
          </a:bodyPr>
          <a:lstStyle/>
          <a:p>
            <a:pPr>
              <a:buNone/>
            </a:pPr>
            <a:endParaRPr lang="en-US" u="sng" dirty="0" smtClean="0"/>
          </a:p>
          <a:p>
            <a:r>
              <a:rPr lang="en-US" sz="4000" u="sng" dirty="0" smtClean="0"/>
              <a:t>Cocaine </a:t>
            </a:r>
          </a:p>
          <a:p>
            <a:r>
              <a:rPr lang="en-US" sz="4000" u="sng" dirty="0" smtClean="0"/>
              <a:t>Tobacco</a:t>
            </a:r>
          </a:p>
          <a:p>
            <a:r>
              <a:rPr lang="en-US" sz="4000" u="sng" dirty="0" smtClean="0"/>
              <a:t>Heroin </a:t>
            </a:r>
          </a:p>
          <a:p>
            <a:r>
              <a:rPr lang="en-US" sz="4000" u="sng" dirty="0" smtClean="0"/>
              <a:t>Inhalants </a:t>
            </a:r>
          </a:p>
          <a:p>
            <a:r>
              <a:rPr lang="en-US" sz="4000" u="sng" dirty="0" smtClean="0"/>
              <a:t>Marijuana </a:t>
            </a:r>
          </a:p>
          <a:p>
            <a:r>
              <a:rPr lang="en-US" sz="4000" u="sng" dirty="0" smtClean="0"/>
              <a:t>MDMA (Ecstasy)</a:t>
            </a:r>
          </a:p>
          <a:p>
            <a:r>
              <a:rPr lang="en-US" sz="4000" u="sng" dirty="0" smtClean="0"/>
              <a:t>Methamphetamine </a:t>
            </a:r>
          </a:p>
          <a:p>
            <a:r>
              <a:rPr lang="en-US" sz="4000" u="sng" dirty="0" smtClean="0"/>
              <a:t>Nicotine </a:t>
            </a:r>
          </a:p>
          <a:p>
            <a:pPr>
              <a:buNone/>
            </a:pPr>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8229600" cy="3763962"/>
          </a:xfrm>
        </p:spPr>
        <p:txBody>
          <a:bodyPr>
            <a:normAutofit fontScale="90000"/>
          </a:bodyPr>
          <a:lstStyle/>
          <a:p>
            <a:r>
              <a:rPr lang="en-US" sz="6000" dirty="0" smtClean="0"/>
              <a:t>Two most common drugs:</a:t>
            </a:r>
            <a:br>
              <a:rPr lang="en-US" sz="6000" dirty="0" smtClean="0"/>
            </a:br>
            <a:r>
              <a:rPr lang="en-US" sz="6000" dirty="0" smtClean="0"/>
              <a:t>Marijuana</a:t>
            </a:r>
            <a:br>
              <a:rPr lang="en-US" sz="6000" dirty="0" smtClean="0"/>
            </a:br>
            <a:r>
              <a:rPr lang="en-US" sz="6000" dirty="0" smtClean="0"/>
              <a:t>and </a:t>
            </a:r>
            <a:br>
              <a:rPr lang="en-US" sz="6000" dirty="0" smtClean="0"/>
            </a:br>
            <a:r>
              <a:rPr lang="en-US" sz="6000" dirty="0" smtClean="0"/>
              <a:t>Tobacco</a:t>
            </a:r>
            <a:r>
              <a:rPr lang="en-US" dirty="0" smtClean="0"/>
              <a:t/>
            </a:r>
            <a:br>
              <a:rPr lang="en-US" dirty="0" smtClean="0"/>
            </a:br>
            <a:r>
              <a:rPr lang="en-US" dirty="0" smtClean="0"/>
              <a:t/>
            </a:r>
            <a:br>
              <a:rPr lang="en-US" dirty="0" smtClean="0"/>
            </a:br>
            <a:r>
              <a:rPr lang="en-US" dirty="0" smtClean="0"/>
              <a: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algn="ctr">
              <a:buNone/>
            </a:pPr>
            <a:r>
              <a:rPr lang="en-US" dirty="0" smtClean="0"/>
              <a:t>	When </a:t>
            </a:r>
            <a:r>
              <a:rPr lang="en-US" dirty="0"/>
              <a:t>you are pregnant, you are not just "eating for two." You also breathe and drink for two, so it is important to carefully consider what you give to your baby. If you smoke, use alcohol or take illegal drugs, so does your unborn baby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1066800"/>
            <a:ext cx="5715000" cy="2031325"/>
          </a:xfrm>
          <a:prstGeom prst="rect">
            <a:avLst/>
          </a:prstGeom>
        </p:spPr>
        <p:txBody>
          <a:bodyPr wrap="square">
            <a:spAutoFit/>
          </a:bodyPr>
          <a:lstStyle/>
          <a:p>
            <a:r>
              <a:rPr lang="en-US" dirty="0" smtClean="0">
                <a:hlinkClick r:id="rId2"/>
              </a:rPr>
              <a:t>Watch this video!!!</a:t>
            </a:r>
          </a:p>
          <a:p>
            <a:endParaRPr lang="en-US" dirty="0" smtClean="0">
              <a:hlinkClick r:id="rId2"/>
            </a:endParaRPr>
          </a:p>
          <a:p>
            <a:endParaRPr lang="en-US" dirty="0" smtClean="0">
              <a:hlinkClick r:id="rId2"/>
            </a:endParaRPr>
          </a:p>
          <a:p>
            <a:r>
              <a:rPr lang="en-US" dirty="0" smtClean="0">
                <a:hlinkClick r:id="rId2"/>
              </a:rPr>
              <a:t>http</a:t>
            </a:r>
            <a:r>
              <a:rPr lang="en-US" dirty="0" smtClean="0">
                <a:hlinkClick r:id="rId2"/>
              </a:rPr>
              <a:t>://</a:t>
            </a:r>
            <a:r>
              <a:rPr lang="en-US" dirty="0" smtClean="0">
                <a:hlinkClick r:id="rId2"/>
              </a:rPr>
              <a:t>www.youtube.com/watch?v=A2JUuQOlEzs</a:t>
            </a:r>
            <a:endParaRPr lang="en-US" dirty="0" smtClean="0"/>
          </a:p>
          <a:p>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81000"/>
            <a:ext cx="4038600" cy="5867400"/>
          </a:xfrm>
        </p:spPr>
        <p:txBody>
          <a:bodyPr>
            <a:normAutofit fontScale="92500" lnSpcReduction="20000"/>
          </a:bodyPr>
          <a:lstStyle/>
          <a:p>
            <a:endParaRPr lang="en-US" b="1" dirty="0" smtClean="0"/>
          </a:p>
          <a:p>
            <a:r>
              <a:rPr lang="en-US" b="1" dirty="0" smtClean="0"/>
              <a:t>First</a:t>
            </a:r>
            <a:r>
              <a:rPr lang="en-US" b="1" dirty="0"/>
              <a:t>, don't smoke. </a:t>
            </a:r>
            <a:endParaRPr lang="en-US" b="1" dirty="0" smtClean="0"/>
          </a:p>
          <a:p>
            <a:pPr lvl="1"/>
            <a:r>
              <a:rPr lang="en-US" dirty="0" smtClean="0"/>
              <a:t>Smoking </a:t>
            </a:r>
            <a:r>
              <a:rPr lang="en-US" dirty="0"/>
              <a:t>during pregnancy passes nicotine and cancer-causing drugs to your baby. Smoke also keeps your baby from getting nourishment and raises the risk of stillbirth or premature birth</a:t>
            </a:r>
            <a:r>
              <a:rPr lang="en-US" dirty="0" smtClean="0"/>
              <a:t>.</a:t>
            </a:r>
          </a:p>
          <a:p>
            <a:pPr lvl="1"/>
            <a:endParaRPr lang="en-US" dirty="0" smtClean="0"/>
          </a:p>
          <a:p>
            <a:pPr lvl="1"/>
            <a:endParaRPr lang="en-US" dirty="0" smtClean="0"/>
          </a:p>
          <a:p>
            <a:r>
              <a:rPr lang="en-US" b="1" dirty="0" smtClean="0"/>
              <a:t>Don't </a:t>
            </a:r>
            <a:r>
              <a:rPr lang="en-US" b="1" dirty="0"/>
              <a:t>use illegal drugs</a:t>
            </a:r>
            <a:r>
              <a:rPr lang="en-US" b="1" dirty="0" smtClean="0"/>
              <a:t>.</a:t>
            </a:r>
          </a:p>
          <a:p>
            <a:pPr lvl="1"/>
            <a:r>
              <a:rPr lang="en-US" b="1" dirty="0" smtClean="0"/>
              <a:t> </a:t>
            </a:r>
            <a:r>
              <a:rPr lang="en-US" dirty="0"/>
              <a:t>Using illegal drugs may cause underweight babies, birth defects or withdrawal symptoms after birth</a:t>
            </a:r>
          </a:p>
        </p:txBody>
      </p:sp>
      <p:sp>
        <p:nvSpPr>
          <p:cNvPr id="4" name="Content Placeholder 3"/>
          <p:cNvSpPr>
            <a:spLocks noGrp="1"/>
          </p:cNvSpPr>
          <p:nvPr>
            <p:ph sz="half" idx="2"/>
          </p:nvPr>
        </p:nvSpPr>
        <p:spPr>
          <a:xfrm>
            <a:off x="4572000" y="3505200"/>
            <a:ext cx="4038600" cy="2667001"/>
          </a:xfrm>
        </p:spPr>
        <p:txBody>
          <a:bodyPr>
            <a:normAutofit fontScale="92500" lnSpcReduction="20000"/>
          </a:bodyPr>
          <a:lstStyle/>
          <a:p>
            <a:r>
              <a:rPr lang="en-US" b="1" dirty="0" smtClean="0"/>
              <a:t>Don't drink alcohol.</a:t>
            </a:r>
          </a:p>
          <a:p>
            <a:pPr lvl="1"/>
            <a:r>
              <a:rPr lang="en-US" dirty="0" smtClean="0"/>
              <a:t>There is no known safe amount of alcohol a woman can drink while pregnant. Alcohol can cause life-long physical and behavioral problems in children, including fetal alcohol syndrome </a:t>
            </a:r>
            <a:endParaRPr lang="en-US" dirty="0"/>
          </a:p>
        </p:txBody>
      </p:sp>
      <p:pic>
        <p:nvPicPr>
          <p:cNvPr id="1026" name="Picture 2" descr="http://www.psychiatry.emory.edu/PROGRAMS/GADrug/images/Babie2.jpg"/>
          <p:cNvPicPr>
            <a:picLocks noChangeAspect="1" noChangeArrowheads="1"/>
          </p:cNvPicPr>
          <p:nvPr/>
        </p:nvPicPr>
        <p:blipFill>
          <a:blip r:embed="rId2" cstate="print"/>
          <a:srcRect/>
          <a:stretch>
            <a:fillRect/>
          </a:stretch>
        </p:blipFill>
        <p:spPr bwMode="auto">
          <a:xfrm>
            <a:off x="4724400" y="609600"/>
            <a:ext cx="3333750" cy="24384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0" y="1752600"/>
            <a:ext cx="5638800" cy="2753856"/>
          </a:xfrm>
          <a:prstGeom prst="rect">
            <a:avLst/>
          </a:prstGeom>
        </p:spPr>
        <p:txBody>
          <a:bodyPr wrap="square">
            <a:spAutoFit/>
          </a:bodyPr>
          <a:lstStyle/>
          <a:p>
            <a:pPr algn="ctr"/>
            <a:r>
              <a:rPr lang="en-US" sz="2800" dirty="0"/>
              <a:t>If you are pregnant and you smoke, drink alcohol or do drugs, get help. Your health care provider can recommend programs to help you quit. You and your baby will be better off.</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233</Words>
  <Application>Microsoft Office PowerPoint</Application>
  <PresentationFormat>On-screen Show (4:3)</PresentationFormat>
  <Paragraphs>41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Substance Abuse  Pregnancy </vt:lpstr>
      <vt:lpstr>Baby Jonah</vt:lpstr>
      <vt:lpstr>Slide 3</vt:lpstr>
      <vt:lpstr>Drugs that may have adverse prenatal effects: </vt:lpstr>
      <vt:lpstr>Two most common drugs: Marijuana and  Tobacco   </vt:lpstr>
      <vt:lpstr>conclusion</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Substance Abuse  Pregnancy</dc:title>
  <dc:creator>Marvie</dc:creator>
  <cp:lastModifiedBy>Marvie</cp:lastModifiedBy>
  <cp:revision>15</cp:revision>
  <dcterms:created xsi:type="dcterms:W3CDTF">2010-04-03T17:57:43Z</dcterms:created>
  <dcterms:modified xsi:type="dcterms:W3CDTF">2010-04-19T05:34:36Z</dcterms:modified>
</cp:coreProperties>
</file>